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ECF3635-D62C-459B-8E0E-8EFE512E6474}" type="datetimeFigureOut">
              <a:rPr lang="es-ES" smtClean="0"/>
              <a:pPr/>
              <a:t>10/06/2011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65227F0-A92B-43A2-852B-86D80DD02F7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 advTm="10000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F3635-D62C-459B-8E0E-8EFE512E6474}" type="datetimeFigureOut">
              <a:rPr lang="es-ES" smtClean="0"/>
              <a:pPr/>
              <a:t>10/06/2011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227F0-A92B-43A2-852B-86D80DD02F7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 advTm="10000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F3635-D62C-459B-8E0E-8EFE512E6474}" type="datetimeFigureOut">
              <a:rPr lang="es-ES" smtClean="0"/>
              <a:pPr/>
              <a:t>10/06/2011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227F0-A92B-43A2-852B-86D80DD02F7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 advTm="10000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ECF3635-D62C-459B-8E0E-8EFE512E6474}" type="datetimeFigureOut">
              <a:rPr lang="es-ES" smtClean="0"/>
              <a:pPr/>
              <a:t>10/06/2011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227F0-A92B-43A2-852B-86D80DD02F7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 advTm="10000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ECF3635-D62C-459B-8E0E-8EFE512E6474}" type="datetimeFigureOut">
              <a:rPr lang="es-ES" smtClean="0"/>
              <a:pPr/>
              <a:t>10/06/2011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65227F0-A92B-43A2-852B-86D80DD02F71}" type="slidenum">
              <a:rPr lang="es-ES" smtClean="0"/>
              <a:pPr/>
              <a:t>‹Nº›</a:t>
            </a:fld>
            <a:endParaRPr lang="es-ES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Tm="10000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ECF3635-D62C-459B-8E0E-8EFE512E6474}" type="datetimeFigureOut">
              <a:rPr lang="es-ES" smtClean="0"/>
              <a:pPr/>
              <a:t>10/06/2011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65227F0-A92B-43A2-852B-86D80DD02F7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 advTm="10000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ECF3635-D62C-459B-8E0E-8EFE512E6474}" type="datetimeFigureOut">
              <a:rPr lang="es-ES" smtClean="0"/>
              <a:pPr/>
              <a:t>10/06/2011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65227F0-A92B-43A2-852B-86D80DD02F7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Tm="10000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F3635-D62C-459B-8E0E-8EFE512E6474}" type="datetimeFigureOut">
              <a:rPr lang="es-ES" smtClean="0"/>
              <a:pPr/>
              <a:t>10/06/2011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227F0-A92B-43A2-852B-86D80DD02F7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 advTm="10000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ECF3635-D62C-459B-8E0E-8EFE512E6474}" type="datetimeFigureOut">
              <a:rPr lang="es-ES" smtClean="0"/>
              <a:pPr/>
              <a:t>10/06/2011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65227F0-A92B-43A2-852B-86D80DD02F7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 advTm="10000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ECF3635-D62C-459B-8E0E-8EFE512E6474}" type="datetimeFigureOut">
              <a:rPr lang="es-ES" smtClean="0"/>
              <a:pPr/>
              <a:t>10/06/2011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65227F0-A92B-43A2-852B-86D80DD02F7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Tm="10000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ECF3635-D62C-459B-8E0E-8EFE512E6474}" type="datetimeFigureOut">
              <a:rPr lang="es-ES" smtClean="0"/>
              <a:pPr/>
              <a:t>10/06/2011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65227F0-A92B-43A2-852B-86D80DD02F7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Tm="10000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ECF3635-D62C-459B-8E0E-8EFE512E6474}" type="datetimeFigureOut">
              <a:rPr lang="es-ES" smtClean="0"/>
              <a:pPr/>
              <a:t>10/06/2011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65227F0-A92B-43A2-852B-86D80DD02F7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med" advTm="10000">
    <p:randomBar dir="vert"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14282" y="1"/>
            <a:ext cx="8715436" cy="76636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5400" b="1" dirty="0" smtClean="0">
                <a:solidFill>
                  <a:srgbClr val="7030A0"/>
                </a:solidFill>
              </a:rPr>
              <a:t>Bloque 2</a:t>
            </a:r>
            <a:endParaRPr lang="es-ES" sz="5400" b="1" dirty="0" smtClean="0">
              <a:solidFill>
                <a:srgbClr val="7030A0"/>
              </a:solidFill>
            </a:endParaRPr>
          </a:p>
          <a:p>
            <a:pPr algn="ctr"/>
            <a:r>
              <a:rPr lang="es-ES" sz="2800" dirty="0" smtClean="0">
                <a:solidFill>
                  <a:srgbClr val="0000FF"/>
                </a:solidFill>
              </a:rPr>
              <a:t> </a:t>
            </a:r>
            <a:r>
              <a:rPr lang="es-ES" sz="2800" b="1" dirty="0" smtClean="0">
                <a:solidFill>
                  <a:srgbClr val="0000FF"/>
                </a:solidFill>
              </a:rPr>
              <a:t>"La  nutrición“</a:t>
            </a:r>
          </a:p>
          <a:p>
            <a:pPr algn="ctr"/>
            <a:r>
              <a:rPr lang="es-ES" sz="4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Lección 1: Importancia de la nutrición para la vida y la salud.</a:t>
            </a:r>
          </a:p>
          <a:p>
            <a:pPr algn="ctr"/>
            <a:endParaRPr lang="es-ES" sz="2400" b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endParaRPr lang="es-ES" sz="2400" b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endParaRPr lang="es-ES" sz="2400" b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endParaRPr lang="es-ES" sz="2400" dirty="0" smtClean="0"/>
          </a:p>
          <a:p>
            <a:pPr algn="ctr"/>
            <a:endParaRPr lang="es-ES" dirty="0" smtClean="0"/>
          </a:p>
          <a:p>
            <a:pPr algn="ctr"/>
            <a:endParaRPr lang="es-ES" dirty="0" smtClean="0"/>
          </a:p>
          <a:p>
            <a:pPr algn="ctr"/>
            <a:endParaRPr lang="es-ES" dirty="0" smtClean="0"/>
          </a:p>
          <a:p>
            <a:pPr algn="ctr"/>
            <a:endParaRPr lang="es-ES" dirty="0" smtClean="0"/>
          </a:p>
          <a:p>
            <a:pPr algn="ctr"/>
            <a:endParaRPr lang="es-ES" dirty="0" smtClean="0"/>
          </a:p>
          <a:p>
            <a:pPr algn="ctr"/>
            <a:endParaRPr lang="es-ES" dirty="0" smtClean="0"/>
          </a:p>
          <a:p>
            <a:pPr algn="ctr"/>
            <a:endParaRPr lang="es-ES" dirty="0" smtClean="0"/>
          </a:p>
          <a:p>
            <a:pPr algn="ctr"/>
            <a:endParaRPr lang="es-ES" dirty="0" smtClean="0"/>
          </a:p>
          <a:p>
            <a:pPr algn="ctr"/>
            <a:endParaRPr lang="es-ES" dirty="0" smtClean="0"/>
          </a:p>
          <a:p>
            <a:pPr algn="ctr"/>
            <a:endParaRPr lang="es-ES" dirty="0" smtClean="0"/>
          </a:p>
          <a:p>
            <a:pPr algn="ctr"/>
            <a:endParaRPr lang="es-ES" dirty="0" smtClean="0"/>
          </a:p>
          <a:p>
            <a:pPr algn="ctr"/>
            <a:endParaRPr lang="es-ES" dirty="0" smtClean="0"/>
          </a:p>
          <a:p>
            <a:pPr algn="ctr"/>
            <a:endParaRPr lang="es-ES" dirty="0" smtClean="0"/>
          </a:p>
        </p:txBody>
      </p:sp>
      <p:sp>
        <p:nvSpPr>
          <p:cNvPr id="3" name="2 Rectángulo"/>
          <p:cNvSpPr/>
          <p:nvPr/>
        </p:nvSpPr>
        <p:spPr>
          <a:xfrm>
            <a:off x="642910" y="2214554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s-ES" dirty="0" smtClean="0"/>
          </a:p>
          <a:p>
            <a:endParaRPr lang="es-ES" dirty="0"/>
          </a:p>
        </p:txBody>
      </p:sp>
      <p:sp>
        <p:nvSpPr>
          <p:cNvPr id="7" name="6 CuadroTexto"/>
          <p:cNvSpPr txBox="1"/>
          <p:nvPr/>
        </p:nvSpPr>
        <p:spPr>
          <a:xfrm>
            <a:off x="1428728" y="2643182"/>
            <a:ext cx="7143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1”A”  </a:t>
            </a:r>
          </a:p>
          <a:p>
            <a:pPr algn="ctr"/>
            <a:endParaRPr lang="es-ES" sz="48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1500166" y="4214818"/>
            <a:ext cx="6286544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100" b="1" dirty="0" smtClean="0">
                <a:solidFill>
                  <a:schemeClr val="accent5"/>
                </a:solidFill>
              </a:rPr>
              <a:t>Ramos Bermejo Sarahi Yahaira</a:t>
            </a:r>
          </a:p>
          <a:p>
            <a:pPr algn="ctr"/>
            <a:r>
              <a:rPr lang="es-ES" sz="2100" b="1" dirty="0" smtClean="0">
                <a:solidFill>
                  <a:schemeClr val="accent5"/>
                </a:solidFill>
              </a:rPr>
              <a:t>Ramírez Torres Stephani Lucero</a:t>
            </a:r>
          </a:p>
          <a:p>
            <a:pPr algn="ctr"/>
            <a:r>
              <a:rPr lang="es-ES" sz="2100" b="1" dirty="0" smtClean="0">
                <a:solidFill>
                  <a:schemeClr val="accent5"/>
                </a:solidFill>
              </a:rPr>
              <a:t>Aguilar Gutiérrez Beatriz</a:t>
            </a:r>
          </a:p>
          <a:p>
            <a:pPr algn="ctr"/>
            <a:r>
              <a:rPr lang="es-ES" sz="2100" b="1" dirty="0" smtClean="0">
                <a:solidFill>
                  <a:schemeClr val="accent5"/>
                </a:solidFill>
              </a:rPr>
              <a:t>Morales Lujan Margarita</a:t>
            </a:r>
          </a:p>
          <a:p>
            <a:pPr algn="ctr"/>
            <a:endParaRPr lang="es-ES" sz="2000" b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endParaRPr lang="es-ES" sz="2000" b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med" advTm="10000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00034" y="214290"/>
            <a:ext cx="8286808" cy="7971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Las buenas costumbres alimentarias</a:t>
            </a:r>
          </a:p>
          <a:p>
            <a:pPr>
              <a:buFont typeface="Wingdings" pitchFamily="2" charset="2"/>
              <a:buChar char="v"/>
            </a:pPr>
            <a:r>
              <a:rPr lang="es-ES" sz="2400" dirty="0" smtClean="0">
                <a:solidFill>
                  <a:srgbClr val="7030A0"/>
                </a:solidFill>
              </a:rPr>
              <a:t>Realizar cada comida a sus horas acostumbradas sin dejar pasar ninguna.</a:t>
            </a:r>
          </a:p>
          <a:p>
            <a:pPr>
              <a:buFont typeface="Wingdings" pitchFamily="2" charset="2"/>
              <a:buChar char="v"/>
            </a:pPr>
            <a:r>
              <a:rPr lang="es-ES" sz="2400" dirty="0" smtClean="0">
                <a:solidFill>
                  <a:srgbClr val="7030A0"/>
                </a:solidFill>
              </a:rPr>
              <a:t>Mascar bien cada alimento, por lo menor 30veces.</a:t>
            </a:r>
          </a:p>
          <a:p>
            <a:pPr>
              <a:buFont typeface="Wingdings" pitchFamily="2" charset="2"/>
              <a:buChar char="v"/>
            </a:pPr>
            <a:r>
              <a:rPr lang="es-ES" sz="2400" dirty="0" smtClean="0">
                <a:solidFill>
                  <a:srgbClr val="7030A0"/>
                </a:solidFill>
              </a:rPr>
              <a:t>No es recomendable comer en exceso carnes rojas.</a:t>
            </a:r>
          </a:p>
          <a:p>
            <a:pPr>
              <a:buFont typeface="Wingdings" pitchFamily="2" charset="2"/>
              <a:buChar char="v"/>
            </a:pPr>
            <a:r>
              <a:rPr lang="es-ES" sz="2400" dirty="0" smtClean="0">
                <a:solidFill>
                  <a:srgbClr val="7030A0"/>
                </a:solidFill>
              </a:rPr>
              <a:t>Tampoco es recomendable comer en exceso pan, tortillas y pasteles.   </a:t>
            </a:r>
          </a:p>
          <a:p>
            <a:pPr>
              <a:buFont typeface="Wingdings" pitchFamily="2" charset="2"/>
              <a:buChar char="v"/>
            </a:pPr>
            <a:r>
              <a:rPr lang="es-ES" sz="2400" dirty="0" smtClean="0">
                <a:solidFill>
                  <a:srgbClr val="7030A0"/>
                </a:solidFill>
              </a:rPr>
              <a:t>Consumir leche y/o  sus derivados fundamentalmente niños y adolecentes.</a:t>
            </a:r>
          </a:p>
          <a:p>
            <a:pPr algn="ctr"/>
            <a:endParaRPr lang="es-ES" sz="2400" dirty="0" smtClean="0">
              <a:solidFill>
                <a:srgbClr val="7030A0"/>
              </a:solidFill>
            </a:endParaRPr>
          </a:p>
          <a:p>
            <a:pPr algn="ctr"/>
            <a:r>
              <a:rPr lang="es-ES" sz="2400" dirty="0" smtClean="0">
                <a:solidFill>
                  <a:srgbClr val="7030A0"/>
                </a:solidFill>
              </a:rPr>
              <a:t>Estas solo son algunas recomendaciones </a:t>
            </a:r>
          </a:p>
          <a:p>
            <a:pPr algn="ctr"/>
            <a:r>
              <a:rPr lang="es-ES" sz="2400" dirty="0" smtClean="0">
                <a:solidFill>
                  <a:srgbClr val="7030A0"/>
                </a:solidFill>
              </a:rPr>
              <a:t>de las cuales puedes aplicar en tu alimentación </a:t>
            </a:r>
          </a:p>
          <a:p>
            <a:endParaRPr lang="es-ES" sz="2400" dirty="0" smtClean="0">
              <a:solidFill>
                <a:srgbClr val="7030A0"/>
              </a:solidFill>
            </a:endParaRPr>
          </a:p>
          <a:p>
            <a:pPr algn="ctr"/>
            <a:endParaRPr lang="es-ES" sz="28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endParaRPr lang="es-ES" sz="28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endParaRPr lang="es-ES" sz="28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endParaRPr lang="es-ES" sz="28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endParaRPr lang="es-ES" sz="28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endParaRPr lang="es-ES" sz="28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endParaRPr lang="es-ES" sz="2800" dirty="0" smtClean="0">
              <a:solidFill>
                <a:srgbClr val="7030A0"/>
              </a:solidFill>
            </a:endParaRPr>
          </a:p>
        </p:txBody>
      </p:sp>
      <p:pic>
        <p:nvPicPr>
          <p:cNvPr id="16386" name="Picture 2" descr="http://www.nueva-acropolis.es/madrid/images/alimentacion_saludabeII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4786322"/>
            <a:ext cx="3119446" cy="1933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Tm="10000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00034" y="214290"/>
            <a:ext cx="828680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Las calorías de los alimentos</a:t>
            </a:r>
          </a:p>
          <a:p>
            <a:pPr algn="ctr"/>
            <a:r>
              <a:rPr lang="es-ES" sz="2800" dirty="0" smtClean="0">
                <a:solidFill>
                  <a:srgbClr val="7030A0"/>
                </a:solidFill>
              </a:rPr>
              <a:t>La energía k tienen los alimentos se miden en calorías cuyo símbolo es cal.</a:t>
            </a:r>
          </a:p>
          <a:p>
            <a:pPr algn="ctr"/>
            <a:r>
              <a:rPr lang="es-ES" sz="2800" dirty="0" smtClean="0">
                <a:solidFill>
                  <a:srgbClr val="7030A0"/>
                </a:solidFill>
              </a:rPr>
              <a:t>Hay muchos tipos de carbohidratos en los alimentos, pero las células del cuerpo requieren de uno en especial para obtener la energía: glucosa.</a:t>
            </a:r>
          </a:p>
          <a:p>
            <a:endParaRPr lang="es-ES" sz="28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endParaRPr lang="es-ES" sz="28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endParaRPr lang="es-ES" sz="28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endParaRPr lang="es-ES" sz="28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endParaRPr lang="es-ES" sz="28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endParaRPr lang="es-ES" sz="28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endParaRPr lang="es-ES" sz="28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5362" name="Picture 2" descr="http://demedicina.com/wp-content/uploads/200calorias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3500438"/>
            <a:ext cx="4953000" cy="2886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Tm="10000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642910" y="285728"/>
            <a:ext cx="814393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Reconocimiento de la diversidad alimentaria y cultural de México. Alimentos básicos  y no convencionales.</a:t>
            </a:r>
          </a:p>
          <a:p>
            <a:pPr algn="ctr"/>
            <a:r>
              <a:rPr lang="es-ES" sz="2800" dirty="0" smtClean="0">
                <a:solidFill>
                  <a:srgbClr val="7030A0"/>
                </a:solidFill>
              </a:rPr>
              <a:t>México alberga tal diversidad de seres vivos que es uno de los países meda diversos del mundo.la causa de la diversidad es la ubicación de el país, historia ecológicas orografía y la variedad de climas y ambientes</a:t>
            </a:r>
          </a:p>
          <a:p>
            <a:pPr algn="ctr"/>
            <a:endParaRPr lang="es-ES" sz="2800" dirty="0" smtClean="0">
              <a:solidFill>
                <a:srgbClr val="7030A0"/>
              </a:solidFill>
            </a:endParaRPr>
          </a:p>
          <a:p>
            <a:pPr algn="ctr"/>
            <a:endParaRPr lang="es-ES" sz="2800" dirty="0" smtClean="0">
              <a:solidFill>
                <a:srgbClr val="7030A0"/>
              </a:solidFill>
            </a:endParaRPr>
          </a:p>
          <a:p>
            <a:pPr algn="ctr"/>
            <a:endParaRPr lang="es-ES" sz="2800" dirty="0" smtClean="0">
              <a:solidFill>
                <a:srgbClr val="7030A0"/>
              </a:solidFill>
            </a:endParaRPr>
          </a:p>
          <a:p>
            <a:pPr algn="ctr"/>
            <a:endParaRPr lang="es-ES" sz="2800" dirty="0" smtClean="0">
              <a:solidFill>
                <a:srgbClr val="7030A0"/>
              </a:solidFill>
            </a:endParaRPr>
          </a:p>
          <a:p>
            <a:pPr algn="ctr"/>
            <a:endParaRPr lang="es-ES" sz="2800" dirty="0" smtClean="0">
              <a:solidFill>
                <a:srgbClr val="7030A0"/>
              </a:solidFill>
            </a:endParaRPr>
          </a:p>
          <a:p>
            <a:pPr algn="ctr"/>
            <a:endParaRPr lang="es-ES" sz="2800" dirty="0" smtClean="0">
              <a:solidFill>
                <a:srgbClr val="7030A0"/>
              </a:solidFill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/>
          <a:srcRect l="10986" t="7812" r="13574" b="19922"/>
          <a:stretch>
            <a:fillRect/>
          </a:stretch>
        </p:blipFill>
        <p:spPr bwMode="auto">
          <a:xfrm>
            <a:off x="3214678" y="4214818"/>
            <a:ext cx="3082453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Tm="10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428596" y="428604"/>
            <a:ext cx="84296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Alimentos tradicionales de México</a:t>
            </a:r>
          </a:p>
          <a:p>
            <a:pPr algn="ctr"/>
            <a:r>
              <a:rPr lang="es-ES" sz="2800" dirty="0" smtClean="0">
                <a:solidFill>
                  <a:srgbClr val="7030A0"/>
                </a:solidFill>
              </a:rPr>
              <a:t>Se sabe que los primeros pueblos prehispánicos tenían una dieta equilibrada y que la principal fuente era el maíz. En mucho lugares en México las dietas siguen siendo las mismas especialmente en zonas rurales.</a:t>
            </a:r>
          </a:p>
        </p:txBody>
      </p:sp>
      <p:pic>
        <p:nvPicPr>
          <p:cNvPr id="13314" name="Picture 2" descr="http://img.informador.com.mx/biblioteca/imagen/266x200/466/4652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2241" y="3714752"/>
            <a:ext cx="3040401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Tm="10000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85786" y="571480"/>
            <a:ext cx="785818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La riqueza culinaria de México</a:t>
            </a:r>
          </a:p>
          <a:p>
            <a:pPr algn="ctr"/>
            <a:r>
              <a:rPr lang="es-ES" sz="2800" dirty="0" smtClean="0">
                <a:solidFill>
                  <a:srgbClr val="7030A0"/>
                </a:solidFill>
              </a:rPr>
              <a:t>La carne de res, cerdo, pollo y pescado son parte de la cocina mexicana, la variedad de furitas que hay en México es notable, muchos se consiguen durante todo el año y otras solo por temporadas</a:t>
            </a:r>
            <a:r>
              <a:rPr lang="es-E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.</a:t>
            </a:r>
          </a:p>
          <a:p>
            <a:pPr algn="ctr"/>
            <a:endParaRPr lang="es-ES" sz="28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endParaRPr lang="es-ES" sz="28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endParaRPr lang="es-ES" sz="28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endParaRPr lang="es-ES" sz="28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endParaRPr lang="es-ES" sz="28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endParaRPr lang="es-ES" sz="28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endParaRPr lang="es-ES" sz="28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290" name="Picture 2" descr="http://api.ning.com/files/JP1Xqi2J3cwH4g8vit*Q3wyoNUF66TB9RENWrTyRHO3w5hswDwfzOrZglhxKks3FvO6PurioI4ev5qcNbRouSFYzZzzzX17x/gastronomiamexicoturismo20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3786190"/>
            <a:ext cx="2381250" cy="2381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Tm="10000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85720" y="428604"/>
            <a:ext cx="864399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Alimentos frescos y alimentos industrializados </a:t>
            </a:r>
          </a:p>
          <a:p>
            <a:pPr algn="ctr"/>
            <a:r>
              <a:rPr lang="es-ES" sz="2800" dirty="0" smtClean="0">
                <a:solidFill>
                  <a:srgbClr val="7030A0"/>
                </a:solidFill>
              </a:rPr>
              <a:t>En México ,los alimentos frescos (legumbres, hortalizas, carnes, semillas, etc.)constituyen 65% del consumo cotidiano de una familia, y el 35%corresponde a los alimentos industrializados. Este tipo de alimentos fueron introducidos a nuestro país por compañías extranjeras hace aproximadamente 50años.</a:t>
            </a:r>
          </a:p>
        </p:txBody>
      </p:sp>
      <p:pic>
        <p:nvPicPr>
          <p:cNvPr id="11266" name="Picture 2" descr="http://bagamontse.lacoctelera.net/myfiles/bagamontse/verduras.jpg"/>
          <p:cNvPicPr>
            <a:picLocks noChangeAspect="1" noChangeArrowheads="1"/>
          </p:cNvPicPr>
          <p:nvPr/>
        </p:nvPicPr>
        <p:blipFill>
          <a:blip r:embed="rId2"/>
          <a:srcRect r="7499"/>
          <a:stretch>
            <a:fillRect/>
          </a:stretch>
        </p:blipFill>
        <p:spPr bwMode="auto">
          <a:xfrm>
            <a:off x="1285852" y="4357694"/>
            <a:ext cx="2571768" cy="20975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268" name="Picture 4" descr="http://www.aga.com/international/web/lg/ec/likelgagaec.nsf/repositorybyalias/ind_joghurt_qf/$file/ind_Joghurt_qf.jpg"/>
          <p:cNvPicPr>
            <a:picLocks noChangeAspect="1" noChangeArrowheads="1"/>
          </p:cNvPicPr>
          <p:nvPr/>
        </p:nvPicPr>
        <p:blipFill>
          <a:blip r:embed="rId3"/>
          <a:srcRect l="6320" t="6438" r="7303" b="6652"/>
          <a:stretch>
            <a:fillRect/>
          </a:stretch>
        </p:blipFill>
        <p:spPr bwMode="auto">
          <a:xfrm>
            <a:off x="5286380" y="4500570"/>
            <a:ext cx="2928958" cy="1928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Tm="10000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28596" y="285728"/>
            <a:ext cx="828680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Prevención de enfermedades relacionadas con la nutrición </a:t>
            </a:r>
          </a:p>
          <a:p>
            <a:pPr algn="ctr"/>
            <a:r>
              <a:rPr lang="es-ES" sz="2800" dirty="0" smtClean="0">
                <a:solidFill>
                  <a:srgbClr val="7030A0"/>
                </a:solidFill>
              </a:rPr>
              <a:t>Has escuchado que la salud entra por la boca, es decir que tu desarrollo físico y metal depende de una buena alimentación.</a:t>
            </a:r>
          </a:p>
        </p:txBody>
      </p:sp>
      <p:pic>
        <p:nvPicPr>
          <p:cNvPr id="10242" name="Picture 2" descr="http://web.educastur.princast.es/proyectos/grupotecne/archivos/investiga/salud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714620"/>
            <a:ext cx="4433888" cy="3475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Tm="10000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85720" y="214290"/>
            <a:ext cx="84296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Diabetes </a:t>
            </a:r>
          </a:p>
          <a:p>
            <a:pPr algn="ctr"/>
            <a:r>
              <a:rPr lang="es-ES" sz="2800" dirty="0" smtClean="0">
                <a:solidFill>
                  <a:srgbClr val="7030A0"/>
                </a:solidFill>
              </a:rPr>
              <a:t>La diabetes mellitus (DM) es un conjunto de trastornos metabólicos que afecta a diferentes órganos y tejidos, dura toda la vida y se caracteriza por un aumento de los niveles de glucosa en la sangre.</a:t>
            </a:r>
          </a:p>
        </p:txBody>
      </p:sp>
      <p:pic>
        <p:nvPicPr>
          <p:cNvPr id="9218" name="Picture 2" descr="http://www.blogys.net/UserFiles/image/salud/2010/investigaciones/03/diabetes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3429000"/>
            <a:ext cx="3619500" cy="2714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Tm="10000"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214282" y="285728"/>
            <a:ext cx="8643966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dirty="0" smtClean="0"/>
          </a:p>
          <a:p>
            <a:pPr algn="ctr"/>
            <a:r>
              <a:rPr lang="es-E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Anemia </a:t>
            </a:r>
          </a:p>
          <a:p>
            <a:pPr algn="ctr"/>
            <a:r>
              <a:rPr lang="es-ES" sz="2800" dirty="0" smtClean="0">
                <a:solidFill>
                  <a:srgbClr val="7030A0"/>
                </a:solidFill>
              </a:rPr>
              <a:t>La anemia es una enfermedad he motica sanguínea) que es debida a una alteración de la composición san guinea , determinada por una disminución de la masa erotricitaria que condiciona una concentración baja de hemoglobina (ver los parámetros estándares.</a:t>
            </a:r>
            <a:r>
              <a:rPr lang="es-ES" sz="2800" dirty="0" smtClean="0"/>
              <a:t> </a:t>
            </a:r>
            <a:endParaRPr lang="es-ES" sz="2800" dirty="0"/>
          </a:p>
        </p:txBody>
      </p:sp>
      <p:pic>
        <p:nvPicPr>
          <p:cNvPr id="8194" name="Picture 2" descr="http://ntic.uson.mx/wikisalud/images/5/5f/Sickle-cell-anem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3929066"/>
            <a:ext cx="3048000" cy="228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Tm="10000"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71472" y="428604"/>
            <a:ext cx="80724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Obesidad </a:t>
            </a:r>
          </a:p>
          <a:p>
            <a:pPr algn="ctr"/>
            <a:endParaRPr lang="es-ES" sz="2800" dirty="0" smtClean="0">
              <a:solidFill>
                <a:srgbClr val="7030A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28596" y="1071546"/>
            <a:ext cx="84296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dirty="0" smtClean="0">
                <a:solidFill>
                  <a:srgbClr val="7030A0"/>
                </a:solidFill>
              </a:rPr>
              <a:t>La </a:t>
            </a:r>
            <a:r>
              <a:rPr lang="es-ES" sz="2400" b="1" dirty="0" smtClean="0">
                <a:solidFill>
                  <a:srgbClr val="7030A0"/>
                </a:solidFill>
              </a:rPr>
              <a:t>obesidad</a:t>
            </a:r>
            <a:r>
              <a:rPr lang="es-ES" sz="2400" dirty="0" smtClean="0">
                <a:solidFill>
                  <a:srgbClr val="7030A0"/>
                </a:solidFill>
              </a:rPr>
              <a:t> es la enfermedad crónica de origen multifactorial que se caracteriza por acumulación excesiva de grasa o hipertrofia  general del tejido adiposo en el cuerpo; es decir cuando la reserva natural de energía de los humanos y otros mamíferos, almacenada en forma de grasa corporal se incrementa hasta un punto donde está asociada con numerosas complicaciones .</a:t>
            </a:r>
            <a:endParaRPr lang="es-ES" sz="2400" dirty="0">
              <a:solidFill>
                <a:srgbClr val="7030A0"/>
              </a:solidFill>
            </a:endParaRPr>
          </a:p>
        </p:txBody>
      </p:sp>
      <p:pic>
        <p:nvPicPr>
          <p:cNvPr id="7170" name="Picture 2" descr="http://www.nutricion.pro/wp-content/uploads/2008/10/obesidad_gordur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4286256"/>
            <a:ext cx="3713803" cy="23526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Tm="10000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14348" y="1857364"/>
            <a:ext cx="814393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s-ES" sz="2600" dirty="0" smtClean="0">
                <a:solidFill>
                  <a:srgbClr val="7030A0"/>
                </a:solidFill>
              </a:rPr>
              <a:t>Relación entre la nutrición y el funcionamiento de órganos y sistemas del cuerpo humano.</a:t>
            </a:r>
          </a:p>
          <a:p>
            <a:pPr>
              <a:buFont typeface="Wingdings" pitchFamily="2" charset="2"/>
              <a:buChar char="Ø"/>
            </a:pPr>
            <a:r>
              <a:rPr lang="es-ES" sz="2600" dirty="0" smtClean="0">
                <a:solidFill>
                  <a:srgbClr val="7030A0"/>
                </a:solidFill>
              </a:rPr>
              <a:t>Importancia de la nutrición  correcta en la salud: dieta equilibrada, completa e higiénica.</a:t>
            </a:r>
          </a:p>
          <a:p>
            <a:pPr>
              <a:buFont typeface="Wingdings" pitchFamily="2" charset="2"/>
              <a:buChar char="Ø"/>
            </a:pPr>
            <a:r>
              <a:rPr lang="es-ES" sz="2600" dirty="0" smtClean="0">
                <a:solidFill>
                  <a:srgbClr val="7030A0"/>
                </a:solidFill>
              </a:rPr>
              <a:t>Reconocimiento de la diversidad alimentaria y cultural de México. Alimentos básicos  y no convencionales.</a:t>
            </a:r>
          </a:p>
          <a:p>
            <a:pPr>
              <a:buFont typeface="Wingdings" pitchFamily="2" charset="2"/>
              <a:buChar char="Ø"/>
            </a:pPr>
            <a:r>
              <a:rPr lang="es-ES" sz="2600" dirty="0" smtClean="0">
                <a:solidFill>
                  <a:srgbClr val="7030A0"/>
                </a:solidFill>
              </a:rPr>
              <a:t>Prevención de enfermedades relacionadas con la nutrición.</a:t>
            </a:r>
          </a:p>
          <a:p>
            <a:pPr>
              <a:buFont typeface="Wingdings" pitchFamily="2" charset="2"/>
              <a:buChar char="Ø"/>
            </a:pPr>
            <a:endParaRPr lang="es-ES" sz="2600" dirty="0"/>
          </a:p>
        </p:txBody>
      </p:sp>
      <p:sp>
        <p:nvSpPr>
          <p:cNvPr id="3" name="2 CuadroTexto"/>
          <p:cNvSpPr txBox="1"/>
          <p:nvPr/>
        </p:nvSpPr>
        <p:spPr>
          <a:xfrm>
            <a:off x="857224" y="357166"/>
            <a:ext cx="79296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LECCIÓN 1: Importancia de la nutrición para la vida y salud. </a:t>
            </a:r>
            <a:endParaRPr lang="es-ES" sz="2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med" advTm="10000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00034" y="500042"/>
            <a:ext cx="82868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La anorexia nerviosa</a:t>
            </a:r>
          </a:p>
          <a:p>
            <a:pPr algn="ctr"/>
            <a:r>
              <a:rPr lang="es-ES" sz="2800" dirty="0" smtClean="0">
                <a:solidFill>
                  <a:srgbClr val="7030A0"/>
                </a:solidFill>
              </a:rPr>
              <a:t>Las personas que la padecen expresan que no tienen apetito aunque en realidad si tienen pero lo reprimen y niegan en forma obsesiva</a:t>
            </a:r>
          </a:p>
        </p:txBody>
      </p:sp>
      <p:pic>
        <p:nvPicPr>
          <p:cNvPr id="6146" name="Picture 2" descr="http://befine.info/wp-content/uploads/2009/07/anorexia-nerviosa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4378" y="3071810"/>
            <a:ext cx="3232134" cy="250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Tm="10000"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71472" y="500042"/>
            <a:ext cx="807249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La bulimia nerviosa </a:t>
            </a:r>
          </a:p>
          <a:p>
            <a:pPr algn="ctr"/>
            <a:endParaRPr lang="es-ES" sz="2800" dirty="0" smtClean="0">
              <a:solidFill>
                <a:srgbClr val="7030A0"/>
              </a:solidFill>
            </a:endParaRPr>
          </a:p>
          <a:p>
            <a:pPr algn="ctr"/>
            <a:r>
              <a:rPr lang="es-ES" sz="2800" dirty="0" smtClean="0">
                <a:solidFill>
                  <a:srgbClr val="7030A0"/>
                </a:solidFill>
              </a:rPr>
              <a:t>Los bulímicos también la obsesión de querer estar delgados y piensan que están gordos aunque su delgadez sea evidente</a:t>
            </a:r>
            <a:r>
              <a:rPr lang="es-E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.</a:t>
            </a:r>
          </a:p>
        </p:txBody>
      </p:sp>
      <p:pic>
        <p:nvPicPr>
          <p:cNvPr id="5122" name="Picture 2" descr="http://4.bp.blogspot.com/_yHZ8x8pmq2Y/S5_B5VoBzqI/AAAAAAAAAA4/7UkTVRH56UE/s400/la_bulimia_1%5B1%5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2928934"/>
            <a:ext cx="2652710" cy="33578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Tm="10000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357126" y="0"/>
            <a:ext cx="878687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ctr">
              <a:buAutoNum type="arabicPeriod"/>
            </a:pPr>
            <a:r>
              <a:rPr lang="es-E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Importancia de la nutrición para la vida y la salud.</a:t>
            </a:r>
          </a:p>
          <a:p>
            <a:pPr marL="514350" indent="-514350"/>
            <a:endParaRPr lang="es-ES" sz="2800" dirty="0" smtClean="0"/>
          </a:p>
          <a:p>
            <a:pPr marL="514350" indent="-514350" algn="ctr"/>
            <a:r>
              <a:rPr lang="es-ES" sz="2800" dirty="0" smtClean="0">
                <a:solidFill>
                  <a:srgbClr val="7030A0"/>
                </a:solidFill>
              </a:rPr>
              <a:t>Los nutrimentos son sustancias de las cuales los seres vivos obtienen sustancias y la energía  para realizar sus funciones.</a:t>
            </a:r>
          </a:p>
          <a:p>
            <a:pPr marL="514350" indent="-514350" algn="ctr">
              <a:buAutoNum type="arabicPeriod"/>
            </a:pPr>
            <a:endParaRPr lang="es-ES" sz="2800" dirty="0" smtClean="0"/>
          </a:p>
          <a:p>
            <a:pPr marL="514350" indent="-514350" algn="ctr">
              <a:buAutoNum type="arabicPeriod"/>
            </a:pPr>
            <a:endParaRPr lang="es-ES" sz="2800" dirty="0" smtClean="0"/>
          </a:p>
          <a:p>
            <a:pPr marL="514350" indent="-514350" algn="ctr"/>
            <a:endParaRPr lang="es-ES" sz="2800" dirty="0" smtClean="0"/>
          </a:p>
          <a:p>
            <a:pPr marL="514350" indent="-514350" algn="ctr"/>
            <a:endParaRPr lang="es-ES" sz="2800" dirty="0" smtClean="0"/>
          </a:p>
          <a:p>
            <a:pPr marL="514350" indent="-514350" algn="ctr"/>
            <a:endParaRPr lang="es-ES" sz="2800" dirty="0" smtClean="0"/>
          </a:p>
          <a:p>
            <a:pPr marL="514350" indent="-514350" algn="ctr"/>
            <a:endParaRPr lang="es-ES" sz="2800" dirty="0" smtClean="0"/>
          </a:p>
          <a:p>
            <a:pPr marL="514350" indent="-514350" algn="ctr"/>
            <a:endParaRPr lang="es-ES" sz="2800" dirty="0" smtClean="0"/>
          </a:p>
        </p:txBody>
      </p:sp>
      <p:pic>
        <p:nvPicPr>
          <p:cNvPr id="8194" name="Picture 2" descr="http://us.123rf.com/400wm/400/400/kakigori/kakigori1105/kakigori110500024/9515627-dos-chicas-guapas-haciendo-entrenamiento-aer-bico-en-ejercicio-tatami.jpg"/>
          <p:cNvPicPr>
            <a:picLocks noChangeAspect="1" noChangeArrowheads="1"/>
          </p:cNvPicPr>
          <p:nvPr/>
        </p:nvPicPr>
        <p:blipFill>
          <a:blip r:embed="rId2"/>
          <a:srcRect l="1875" t="7500" r="4374" b="9999"/>
          <a:stretch>
            <a:fillRect/>
          </a:stretch>
        </p:blipFill>
        <p:spPr bwMode="auto">
          <a:xfrm rot="20658989">
            <a:off x="1273512" y="3553863"/>
            <a:ext cx="2513061" cy="1928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196" name="Picture 4" descr="http://www.mensajedeamor.com.ar/images/Personas%20corriendo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18844">
            <a:off x="5500694" y="3071810"/>
            <a:ext cx="1933579" cy="24203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 advTm="10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28596" y="500042"/>
            <a:ext cx="842968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Relación entre la nutrición y el funcionamiento de órganos y sistemas del cuerpo humano.</a:t>
            </a:r>
          </a:p>
          <a:p>
            <a:endParaRPr lang="es-ES" sz="2800" dirty="0" smtClean="0">
              <a:solidFill>
                <a:srgbClr val="7030A0"/>
              </a:solidFill>
            </a:endParaRPr>
          </a:p>
          <a:p>
            <a:pPr algn="ctr"/>
            <a:r>
              <a:rPr lang="es-ES" sz="2800" dirty="0" smtClean="0">
                <a:solidFill>
                  <a:srgbClr val="7030A0"/>
                </a:solidFill>
              </a:rPr>
              <a:t>La nutrición es una característica común en los seres vivos. Los nutrimentos de los alimentos son grandes moléculas es el cazo de proteínas carbohidratos y lípidos.</a:t>
            </a:r>
          </a:p>
          <a:p>
            <a:endParaRPr lang="es-ES" sz="2800" dirty="0" smtClean="0">
              <a:solidFill>
                <a:srgbClr val="7030A0"/>
              </a:solidFill>
            </a:endParaRPr>
          </a:p>
          <a:p>
            <a:endParaRPr lang="es-ES" sz="2800" dirty="0" smtClean="0">
              <a:solidFill>
                <a:srgbClr val="7030A0"/>
              </a:solidFill>
            </a:endParaRPr>
          </a:p>
          <a:p>
            <a:endParaRPr lang="es-ES" sz="2800" dirty="0" smtClean="0">
              <a:solidFill>
                <a:srgbClr val="7030A0"/>
              </a:solidFill>
            </a:endParaRPr>
          </a:p>
          <a:p>
            <a:endParaRPr lang="es-ES" sz="2800" dirty="0" smtClean="0">
              <a:solidFill>
                <a:srgbClr val="7030A0"/>
              </a:solidFill>
            </a:endParaRPr>
          </a:p>
          <a:p>
            <a:endParaRPr lang="es-ES" sz="2800" dirty="0" smtClean="0">
              <a:solidFill>
                <a:srgbClr val="7030A0"/>
              </a:solidFill>
            </a:endParaRPr>
          </a:p>
          <a:p>
            <a:endParaRPr lang="es-ES" sz="2800" dirty="0" smtClean="0">
              <a:solidFill>
                <a:srgbClr val="7030A0"/>
              </a:solidFill>
            </a:endParaRPr>
          </a:p>
        </p:txBody>
      </p:sp>
      <p:pic>
        <p:nvPicPr>
          <p:cNvPr id="7170" name="Picture 2" descr="http://files.myopera.com/Eual/blog/molecula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3857628"/>
            <a:ext cx="2857500" cy="2486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Tm="10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571472" y="214290"/>
            <a:ext cx="8358246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La digestión de los alimentos</a:t>
            </a:r>
          </a:p>
          <a:p>
            <a:pPr algn="ctr"/>
            <a:r>
              <a:rPr lang="es-ES" sz="2800" dirty="0" smtClean="0">
                <a:solidFill>
                  <a:srgbClr val="7030A0"/>
                </a:solidFill>
              </a:rPr>
              <a:t>En el cuerpo humano la digestión se realiza en el aparato digestivo.</a:t>
            </a:r>
          </a:p>
          <a:p>
            <a:pPr algn="ctr"/>
            <a:r>
              <a:rPr lang="es-ES" sz="2800" dirty="0" smtClean="0">
                <a:solidFill>
                  <a:srgbClr val="7030A0"/>
                </a:solidFill>
              </a:rPr>
              <a:t>Digestión en la boca: la digestión empieza en la boca con la masticación en ella participan los dientes que cortan y desgarran los alimentos. </a:t>
            </a:r>
          </a:p>
          <a:p>
            <a:pPr algn="ctr"/>
            <a:endParaRPr lang="es-ES" sz="2800" dirty="0" smtClean="0">
              <a:solidFill>
                <a:srgbClr val="7030A0"/>
              </a:solidFill>
            </a:endParaRPr>
          </a:p>
          <a:p>
            <a:pPr algn="ctr"/>
            <a:endParaRPr lang="es-ES" sz="2800" dirty="0" smtClean="0">
              <a:solidFill>
                <a:srgbClr val="7030A0"/>
              </a:solidFill>
            </a:endParaRPr>
          </a:p>
          <a:p>
            <a:pPr algn="ctr"/>
            <a:endParaRPr lang="es-ES" sz="2800" dirty="0" smtClean="0">
              <a:solidFill>
                <a:srgbClr val="7030A0"/>
              </a:solidFill>
            </a:endParaRPr>
          </a:p>
          <a:p>
            <a:pPr algn="ctr"/>
            <a:endParaRPr lang="es-ES" sz="2800" dirty="0" smtClean="0">
              <a:solidFill>
                <a:srgbClr val="7030A0"/>
              </a:solidFill>
            </a:endParaRPr>
          </a:p>
          <a:p>
            <a:pPr algn="ctr"/>
            <a:endParaRPr lang="es-ES" sz="2800" dirty="0" smtClean="0">
              <a:solidFill>
                <a:srgbClr val="7030A0"/>
              </a:solidFill>
            </a:endParaRPr>
          </a:p>
          <a:p>
            <a:pPr algn="ctr"/>
            <a:endParaRPr lang="es-ES" sz="2800" dirty="0" smtClean="0">
              <a:solidFill>
                <a:srgbClr val="7030A0"/>
              </a:solidFill>
            </a:endParaRPr>
          </a:p>
          <a:p>
            <a:pPr algn="ctr"/>
            <a:endParaRPr lang="es-ES" sz="2800" dirty="0">
              <a:solidFill>
                <a:srgbClr val="7030A0"/>
              </a:solidFill>
            </a:endParaRPr>
          </a:p>
        </p:txBody>
      </p:sp>
      <p:pic>
        <p:nvPicPr>
          <p:cNvPr id="7170" name="Picture 2" descr="http://www.aplicaciones.info/naturales/natura161.jpg"/>
          <p:cNvPicPr>
            <a:picLocks noChangeAspect="1" noChangeArrowheads="1"/>
          </p:cNvPicPr>
          <p:nvPr/>
        </p:nvPicPr>
        <p:blipFill>
          <a:blip r:embed="rId2"/>
          <a:srcRect l="2500" t="5155" r="2499" b="4638"/>
          <a:stretch>
            <a:fillRect/>
          </a:stretch>
        </p:blipFill>
        <p:spPr bwMode="auto">
          <a:xfrm rot="600672">
            <a:off x="4936292" y="4157436"/>
            <a:ext cx="3357586" cy="19451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2" name="Picture 4" descr="http://2.bp.blogspot.com/_tnprQ67bS3k/TBZwFrT_bEI/AAAAAAAAABE/DZKnBkIjzec/s1600/054%2520Cavidad%2520buc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779415">
            <a:off x="1102992" y="4013650"/>
            <a:ext cx="2744644" cy="18037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 advTm="10000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571472" y="428604"/>
            <a:ext cx="8072494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La digestión y su relación con otros sistemas del cuerpo.</a:t>
            </a:r>
          </a:p>
          <a:p>
            <a:pPr algn="ctr"/>
            <a:r>
              <a:rPr lang="es-ES" sz="2800" dirty="0" smtClean="0">
                <a:solidFill>
                  <a:srgbClr val="7030A0"/>
                </a:solidFill>
              </a:rPr>
              <a:t>Para lograr la digestión correcta intervienen los órganos y sistemas del cuerpo. El aparato circulatorio hace posible que los nutrimentos de los alimentos lleguen a cada célula del cuerpo.</a:t>
            </a:r>
          </a:p>
          <a:p>
            <a:pPr algn="ctr"/>
            <a:endParaRPr lang="es-ES" sz="2800" dirty="0" smtClean="0">
              <a:solidFill>
                <a:srgbClr val="7030A0"/>
              </a:solidFill>
            </a:endParaRPr>
          </a:p>
          <a:p>
            <a:pPr algn="ctr"/>
            <a:endParaRPr lang="es-ES" sz="2800" dirty="0" smtClean="0">
              <a:solidFill>
                <a:srgbClr val="7030A0"/>
              </a:solidFill>
            </a:endParaRPr>
          </a:p>
          <a:p>
            <a:pPr algn="ctr"/>
            <a:endParaRPr lang="es-ES" sz="2800" dirty="0" smtClean="0">
              <a:solidFill>
                <a:srgbClr val="7030A0"/>
              </a:solidFill>
            </a:endParaRPr>
          </a:p>
          <a:p>
            <a:pPr algn="ctr"/>
            <a:endParaRPr lang="es-ES" sz="2800" dirty="0" smtClean="0">
              <a:solidFill>
                <a:srgbClr val="7030A0"/>
              </a:solidFill>
            </a:endParaRPr>
          </a:p>
          <a:p>
            <a:pPr algn="ctr"/>
            <a:endParaRPr lang="es-ES" sz="2800" dirty="0" smtClean="0">
              <a:solidFill>
                <a:srgbClr val="7030A0"/>
              </a:solidFill>
            </a:endParaRPr>
          </a:p>
          <a:p>
            <a:pPr algn="ctr"/>
            <a:endParaRPr lang="es-ES" sz="2800" dirty="0" smtClean="0">
              <a:solidFill>
                <a:srgbClr val="7030A0"/>
              </a:solidFill>
            </a:endParaRPr>
          </a:p>
          <a:p>
            <a:pPr algn="ctr"/>
            <a:endParaRPr lang="es-ES" sz="2800" dirty="0" smtClean="0">
              <a:solidFill>
                <a:srgbClr val="7030A0"/>
              </a:solidFill>
            </a:endParaRPr>
          </a:p>
        </p:txBody>
      </p:sp>
      <p:pic>
        <p:nvPicPr>
          <p:cNvPr id="1026" name="Picture 2" descr="http://www.farmaciaencasaonline.es/images/Sistema%20Circulatorio%20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3357562"/>
            <a:ext cx="1985373" cy="31120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http://www.sxc.hu/pic/m/z/ze/zeafonso/678714_fru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3929066"/>
            <a:ext cx="2857500" cy="18954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 advTm="10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500034" y="571480"/>
            <a:ext cx="814393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Importancia de la nutrición  correcta en la salud: dieta equilibrada, completa e higiénica.</a:t>
            </a:r>
          </a:p>
          <a:p>
            <a:pPr algn="ctr"/>
            <a:r>
              <a:rPr lang="es-ES" sz="2800" dirty="0" smtClean="0">
                <a:solidFill>
                  <a:srgbClr val="7030A0"/>
                </a:solidFill>
              </a:rPr>
              <a:t>Una alimentación correcta es aquella que cubre las necesidades; los niños promueven el desarrollo y crecimiento adecuado y en los adultos conservar su peso adecuado y prevenir enfermedades. </a:t>
            </a:r>
          </a:p>
          <a:p>
            <a:endParaRPr lang="es-ES" sz="28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endParaRPr lang="es-ES" sz="28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endParaRPr lang="es-ES" sz="28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endParaRPr lang="es-ES" sz="28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endParaRPr lang="es-ES" sz="28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endParaRPr lang="es-ES" sz="28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Picture 2" descr="http://ntic.uson.mx/wikisalud/images/9/9a/Ninos_comiendo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4429132"/>
            <a:ext cx="4124323" cy="21612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Tm="10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28596" y="357166"/>
            <a:ext cx="828680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El plato del bien comer</a:t>
            </a:r>
          </a:p>
          <a:p>
            <a:pPr algn="ctr"/>
            <a:r>
              <a:rPr lang="es-ES" sz="2800" dirty="0" smtClean="0">
                <a:solidFill>
                  <a:srgbClr val="7030A0"/>
                </a:solidFill>
              </a:rPr>
              <a:t>Pala lograr una buena nutrición la dieta debe ser completa y equilibrada: debe contener todos los nutrimentos y que estén en condiciones adecuadas.</a:t>
            </a:r>
          </a:p>
        </p:txBody>
      </p:sp>
      <p:pic>
        <p:nvPicPr>
          <p:cNvPr id="5122" name="Picture 2" descr="http://www.nutreymuevetuvida.uady.mx/imagenes/buen_com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2928934"/>
            <a:ext cx="3348031" cy="25003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Tm="10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571472" y="500042"/>
            <a:ext cx="807249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¿Qué es una dieta correcta?</a:t>
            </a:r>
          </a:p>
          <a:p>
            <a:pPr algn="ctr"/>
            <a:r>
              <a:rPr lang="es-ES" sz="2800" dirty="0" smtClean="0">
                <a:solidFill>
                  <a:srgbClr val="7030A0"/>
                </a:solidFill>
              </a:rPr>
              <a:t>La dieta es el conjunto de alimentos y platillos que consume una persona en un día.</a:t>
            </a:r>
          </a:p>
          <a:p>
            <a:pPr algn="ctr"/>
            <a:r>
              <a:rPr lang="es-ES" sz="2800" dirty="0" smtClean="0">
                <a:solidFill>
                  <a:srgbClr val="7030A0"/>
                </a:solidFill>
              </a:rPr>
              <a:t>Para que nuestras funciones metabólicas se lleven a cabo de manera adecuada es necesario llevar una dieta.</a:t>
            </a:r>
          </a:p>
          <a:p>
            <a:pPr algn="ctr"/>
            <a:endParaRPr lang="es-ES" sz="2800" dirty="0" smtClean="0">
              <a:solidFill>
                <a:srgbClr val="7030A0"/>
              </a:solidFill>
            </a:endParaRPr>
          </a:p>
          <a:p>
            <a:pPr algn="ctr"/>
            <a:endParaRPr lang="es-ES" sz="2800" dirty="0" smtClean="0">
              <a:solidFill>
                <a:srgbClr val="7030A0"/>
              </a:solidFill>
            </a:endParaRPr>
          </a:p>
          <a:p>
            <a:pPr algn="ctr"/>
            <a:endParaRPr lang="es-ES" sz="2800" dirty="0" smtClean="0">
              <a:solidFill>
                <a:srgbClr val="7030A0"/>
              </a:solidFill>
            </a:endParaRPr>
          </a:p>
          <a:p>
            <a:pPr algn="ctr"/>
            <a:endParaRPr lang="es-ES" sz="2800" dirty="0" smtClean="0">
              <a:solidFill>
                <a:srgbClr val="7030A0"/>
              </a:solidFill>
            </a:endParaRPr>
          </a:p>
          <a:p>
            <a:pPr algn="ctr"/>
            <a:endParaRPr lang="es-ES" sz="2800" dirty="0" smtClean="0">
              <a:solidFill>
                <a:srgbClr val="7030A0"/>
              </a:solidFill>
            </a:endParaRPr>
          </a:p>
          <a:p>
            <a:pPr algn="ctr"/>
            <a:endParaRPr lang="es-ES" sz="2800" dirty="0" smtClean="0">
              <a:solidFill>
                <a:srgbClr val="7030A0"/>
              </a:solidFill>
            </a:endParaRPr>
          </a:p>
          <a:p>
            <a:pPr algn="ctr"/>
            <a:endParaRPr lang="es-ES" sz="2800" dirty="0" smtClean="0">
              <a:solidFill>
                <a:srgbClr val="7030A0"/>
              </a:solidFill>
            </a:endParaRPr>
          </a:p>
        </p:txBody>
      </p:sp>
      <p:pic>
        <p:nvPicPr>
          <p:cNvPr id="5" name="Picture 2" descr="http://4.bp.blogspot.com/_Fd_9--FnX94/RwuKbEgWiDI/AAAAAAAAACs/rM5JjxyXprw/s320/7610524uhpyoaoqmjjytdkml2.jpg"/>
          <p:cNvPicPr>
            <a:picLocks noChangeAspect="1" noChangeArrowheads="1"/>
          </p:cNvPicPr>
          <p:nvPr/>
        </p:nvPicPr>
        <p:blipFill>
          <a:blip r:embed="rId2"/>
          <a:srcRect l="4688" t="5263" r="6249" b="5262"/>
          <a:stretch>
            <a:fillRect/>
          </a:stretch>
        </p:blipFill>
        <p:spPr bwMode="auto">
          <a:xfrm>
            <a:off x="3500430" y="3500438"/>
            <a:ext cx="2714644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Tm="10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2800" dirty="0" smtClean="0">
            <a:solidFill>
              <a:schemeClr val="accent3">
                <a:lumMod val="60000"/>
                <a:lumOff val="40000"/>
              </a:schemeClr>
            </a:solidFill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366</TotalTime>
  <Words>919</Words>
  <Application>Microsoft Office PowerPoint</Application>
  <PresentationFormat>Presentación en pantalla (4:3)</PresentationFormat>
  <Paragraphs>128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2" baseType="lpstr">
      <vt:lpstr>Brío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ARELI</dc:creator>
  <cp:lastModifiedBy>usuario</cp:lastModifiedBy>
  <cp:revision>42</cp:revision>
  <dcterms:created xsi:type="dcterms:W3CDTF">2011-06-07T23:35:23Z</dcterms:created>
  <dcterms:modified xsi:type="dcterms:W3CDTF">2011-06-10T12:14:32Z</dcterms:modified>
</cp:coreProperties>
</file>